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63" r:id="rId5"/>
    <p:sldId id="261" r:id="rId6"/>
    <p:sldId id="262" r:id="rId7"/>
    <p:sldId id="265" r:id="rId8"/>
    <p:sldId id="272" r:id="rId9"/>
    <p:sldId id="273" r:id="rId10"/>
    <p:sldId id="274" r:id="rId11"/>
    <p:sldId id="275" r:id="rId12"/>
    <p:sldId id="277" r:id="rId13"/>
    <p:sldId id="279" r:id="rId14"/>
    <p:sldId id="290" r:id="rId15"/>
    <p:sldId id="291" r:id="rId16"/>
    <p:sldId id="280" r:id="rId17"/>
    <p:sldId id="281" r:id="rId18"/>
  </p:sldIdLst>
  <p:sldSz cx="9144000" cy="6858000" type="screen4x3"/>
  <p:notesSz cx="6735763" cy="986948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41" autoAdjust="0"/>
    <p:restoredTop sz="86434" autoAdjust="0"/>
  </p:normalViewPr>
  <p:slideViewPr>
    <p:cSldViewPr>
      <p:cViewPr varScale="1">
        <p:scale>
          <a:sx n="70" d="100"/>
          <a:sy n="70" d="100"/>
        </p:scale>
        <p:origin x="-20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05/01/1443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05/01/1443</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Serological test</a:t>
            </a:r>
            <a:endParaRPr lang="ar-IQ" dirty="0"/>
          </a:p>
        </p:txBody>
      </p:sp>
      <p:sp>
        <p:nvSpPr>
          <p:cNvPr id="3" name="عنوان فرعي 2"/>
          <p:cNvSpPr>
            <a:spLocks noGrp="1"/>
          </p:cNvSpPr>
          <p:nvPr>
            <p:ph type="subTitle" idx="1"/>
          </p:nvPr>
        </p:nvSpPr>
        <p:spPr/>
        <p:txBody>
          <a:bodyPr/>
          <a:lstStyle/>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a:bodyPr>
          <a:lstStyle/>
          <a:p>
            <a:r>
              <a:rPr lang="en-US" sz="3200" b="1" dirty="0" smtClean="0"/>
              <a:t>(2) </a:t>
            </a:r>
            <a:r>
              <a:rPr lang="en-US" sz="3200" b="1" i="1" dirty="0" smtClean="0"/>
              <a:t>Tube agglutination method "slow method"</a:t>
            </a:r>
            <a:endParaRPr lang="ar-IQ" sz="3200" dirty="0"/>
          </a:p>
        </p:txBody>
      </p:sp>
      <p:sp>
        <p:nvSpPr>
          <p:cNvPr id="3" name="عنصر نائب للمحتوى 2"/>
          <p:cNvSpPr>
            <a:spLocks noGrp="1"/>
          </p:cNvSpPr>
          <p:nvPr>
            <p:ph idx="1"/>
          </p:nvPr>
        </p:nvSpPr>
        <p:spPr>
          <a:xfrm>
            <a:off x="457200" y="980728"/>
            <a:ext cx="8229600" cy="5688632"/>
          </a:xfrm>
        </p:spPr>
        <p:txBody>
          <a:bodyPr>
            <a:normAutofit/>
          </a:bodyPr>
          <a:lstStyle/>
          <a:p>
            <a:pPr algn="just" rtl="0">
              <a:buNone/>
            </a:pPr>
            <a:r>
              <a:rPr lang="en-US" dirty="0" smtClean="0"/>
              <a:t>It is a quantitative test , It determined the level of Abs in serum ( end titer ),It is used for the diagnosis of </a:t>
            </a:r>
            <a:r>
              <a:rPr lang="en-US" dirty="0" err="1" smtClean="0"/>
              <a:t>typoid</a:t>
            </a:r>
            <a:r>
              <a:rPr lang="en-US" dirty="0" smtClean="0"/>
              <a:t> fever ,infections abortion , etc .</a:t>
            </a:r>
          </a:p>
          <a:p>
            <a:pPr algn="l" rtl="0">
              <a:buNone/>
            </a:pPr>
            <a:r>
              <a:rPr lang="en-US" sz="2000" b="1" i="1" dirty="0" smtClean="0"/>
              <a:t>Materials:</a:t>
            </a:r>
          </a:p>
          <a:p>
            <a:pPr algn="l" rtl="0">
              <a:buNone/>
            </a:pPr>
            <a:r>
              <a:rPr lang="en-US" sz="2000" dirty="0" smtClean="0"/>
              <a:t>1. Seven agglutination tubes.</a:t>
            </a:r>
          </a:p>
          <a:p>
            <a:pPr algn="l" rtl="0">
              <a:buNone/>
            </a:pPr>
            <a:r>
              <a:rPr lang="en-US" sz="2000" dirty="0" smtClean="0"/>
              <a:t>2.Sterile pipettes (1 ml and 10 ml).</a:t>
            </a:r>
          </a:p>
          <a:p>
            <a:pPr algn="l" rtl="0">
              <a:buNone/>
            </a:pPr>
            <a:r>
              <a:rPr lang="en-US" sz="2000" dirty="0" smtClean="0"/>
              <a:t>3.Known standard antigen suspension</a:t>
            </a:r>
            <a:r>
              <a:rPr lang="en-US" sz="2000" dirty="0" smtClean="0"/>
              <a:t>.  </a:t>
            </a:r>
            <a:endParaRPr lang="en-US" sz="2000" dirty="0" smtClean="0"/>
          </a:p>
          <a:p>
            <a:pPr algn="l" rtl="0">
              <a:buNone/>
            </a:pPr>
            <a:r>
              <a:rPr lang="en-US" sz="2000" dirty="0" smtClean="0"/>
              <a:t>4.Serum from diseased animal.</a:t>
            </a:r>
          </a:p>
          <a:p>
            <a:pPr algn="l" rtl="0">
              <a:buNone/>
            </a:pPr>
            <a:r>
              <a:rPr lang="en-US" sz="2000" dirty="0" smtClean="0"/>
              <a:t>5.Normal or buffered sterile saline</a:t>
            </a:r>
            <a:endParaRPr lang="ar-IQ" sz="2000" dirty="0"/>
          </a:p>
        </p:txBody>
      </p:sp>
      <p:pic>
        <p:nvPicPr>
          <p:cNvPr id="2050" name="Picture 2" descr="C:\Users\InteL\Desktop\Interpretation-of-Widal-Test-Tube-Method.gif"/>
          <p:cNvPicPr>
            <a:picLocks noChangeAspect="1" noChangeArrowheads="1"/>
          </p:cNvPicPr>
          <p:nvPr/>
        </p:nvPicPr>
        <p:blipFill>
          <a:blip r:embed="rId2" cstate="print"/>
          <a:srcRect/>
          <a:stretch>
            <a:fillRect/>
          </a:stretch>
        </p:blipFill>
        <p:spPr bwMode="auto">
          <a:xfrm>
            <a:off x="4860032" y="2204864"/>
            <a:ext cx="4104456" cy="39604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algn="l">
              <a:buNone/>
            </a:pPr>
            <a:r>
              <a:rPr lang="en-US" b="1" i="1" dirty="0" smtClean="0"/>
              <a:t>Technique:</a:t>
            </a:r>
          </a:p>
          <a:p>
            <a:pPr algn="l">
              <a:buNone/>
            </a:pPr>
            <a:r>
              <a:rPr lang="en-US" dirty="0" smtClean="0"/>
              <a:t>1.0.8 ml of phenol-saline is placed in the first tube and 0.5 ml in each succeeding</a:t>
            </a:r>
          </a:p>
          <a:p>
            <a:pPr algn="l">
              <a:buNone/>
            </a:pPr>
            <a:r>
              <a:rPr lang="en-US" dirty="0" smtClean="0"/>
              <a:t>tube.</a:t>
            </a:r>
          </a:p>
          <a:p>
            <a:pPr algn="l">
              <a:buNone/>
            </a:pPr>
            <a:r>
              <a:rPr lang="en-US" dirty="0" smtClean="0"/>
              <a:t>2. 0.2 ml of serum under test in transferred to the first tube and mixed thoroughly</a:t>
            </a:r>
          </a:p>
          <a:p>
            <a:pPr algn="l">
              <a:buNone/>
            </a:pPr>
            <a:r>
              <a:rPr lang="en-US" dirty="0" smtClean="0"/>
              <a:t>with the phenol-saline already there.</a:t>
            </a:r>
          </a:p>
          <a:p>
            <a:pPr algn="l">
              <a:buNone/>
            </a:pPr>
            <a:r>
              <a:rPr lang="en-US" dirty="0" smtClean="0"/>
              <a:t>3.0.5 ml of the mixture is carried over to the second tube from which, after</a:t>
            </a:r>
          </a:p>
          <a:p>
            <a:pPr algn="l">
              <a:buNone/>
            </a:pPr>
            <a:r>
              <a:rPr lang="en-US" dirty="0" smtClean="0"/>
              <a:t>mixing,</a:t>
            </a:r>
          </a:p>
          <a:p>
            <a:pPr algn="l">
              <a:buNone/>
            </a:pPr>
            <a:r>
              <a:rPr lang="en-US" dirty="0" smtClean="0"/>
              <a:t>4.0.5 ml is transferred to the third tube, and so on</a:t>
            </a:r>
          </a:p>
          <a:p>
            <a:pPr algn="l">
              <a:buNone/>
            </a:pPr>
            <a:r>
              <a:rPr lang="en-US" dirty="0" smtClean="0"/>
              <a:t>5.continue until the last tube from which, after mixing, 0.5 ml of the serum</a:t>
            </a:r>
          </a:p>
          <a:p>
            <a:pPr algn="l">
              <a:buNone/>
            </a:pPr>
            <a:r>
              <a:rPr lang="en-US" dirty="0" smtClean="0"/>
              <a:t>dilution is discarded.</a:t>
            </a:r>
          </a:p>
          <a:p>
            <a:pPr algn="l">
              <a:buNone/>
            </a:pPr>
            <a:r>
              <a:rPr lang="en-US" dirty="0" smtClean="0"/>
              <a:t>6.This process of doubling dilutions results in 0.5ml of dilutions 1:5, 1:10, 1:20,</a:t>
            </a:r>
          </a:p>
          <a:p>
            <a:pPr algn="l">
              <a:buNone/>
            </a:pPr>
            <a:r>
              <a:rPr lang="en-US" dirty="0" smtClean="0"/>
              <a:t>and so on.</a:t>
            </a:r>
          </a:p>
          <a:p>
            <a:pPr algn="l">
              <a:buNone/>
            </a:pPr>
            <a:r>
              <a:rPr lang="ar-IQ" dirty="0" smtClean="0"/>
              <a:t>133</a:t>
            </a:r>
          </a:p>
          <a:p>
            <a:pPr algn="l">
              <a:buNone/>
            </a:pPr>
            <a:r>
              <a:rPr lang="en-US" dirty="0" smtClean="0"/>
              <a:t>7.Add to each tube 0.5 ml of antigen at the recommended dilution and the contents</a:t>
            </a:r>
          </a:p>
          <a:p>
            <a:pPr algn="l">
              <a:buNone/>
            </a:pPr>
            <a:r>
              <a:rPr lang="en-US" dirty="0" smtClean="0"/>
              <a:t>of the tube are thoroughly mixed, thus giving final serum dilutions of 1:10. 1:20,</a:t>
            </a:r>
          </a:p>
          <a:p>
            <a:pPr algn="l">
              <a:buNone/>
            </a:pPr>
            <a:r>
              <a:rPr lang="en-US" dirty="0" smtClean="0"/>
              <a:t>etc.</a:t>
            </a:r>
          </a:p>
          <a:p>
            <a:pPr algn="l">
              <a:buNone/>
            </a:pPr>
            <a:r>
              <a:rPr lang="en-US" dirty="0" smtClean="0"/>
              <a:t>8.The tubes are then incubated at 37˚c for 20 hours ± 1 hours before the results</a:t>
            </a:r>
          </a:p>
          <a:p>
            <a:pPr algn="l">
              <a:buNone/>
            </a:pPr>
            <a:r>
              <a:rPr lang="en-US" dirty="0" smtClean="0"/>
              <a:t>are read.</a:t>
            </a:r>
          </a:p>
          <a:p>
            <a:pPr algn="l">
              <a:buNone/>
            </a:pPr>
            <a:r>
              <a:rPr lang="en-US" dirty="0" smtClean="0"/>
              <a:t>9.The result are interpreted as follows</a:t>
            </a:r>
          </a:p>
          <a:p>
            <a:pPr algn="l">
              <a:buNone/>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3600" dirty="0" smtClean="0"/>
              <a:t>Precipitation Test:</a:t>
            </a:r>
            <a:endParaRPr lang="ar-IQ" sz="3600" dirty="0"/>
          </a:p>
        </p:txBody>
      </p:sp>
      <p:sp>
        <p:nvSpPr>
          <p:cNvPr id="3" name="عنصر نائب للمحتوى 2"/>
          <p:cNvSpPr>
            <a:spLocks noGrp="1"/>
          </p:cNvSpPr>
          <p:nvPr>
            <p:ph idx="1"/>
          </p:nvPr>
        </p:nvSpPr>
        <p:spPr/>
        <p:txBody>
          <a:bodyPr>
            <a:normAutofit/>
          </a:bodyPr>
          <a:lstStyle/>
          <a:p>
            <a:pPr algn="just" rtl="0">
              <a:buNone/>
            </a:pPr>
            <a:r>
              <a:rPr lang="en-US" sz="2000" dirty="0" smtClean="0"/>
              <a:t>It is used when the antigen is in a colloid state (e.g. toxin or bacterial extract).It is very useful serological test for identifying antigenic substances of all kinds.</a:t>
            </a:r>
          </a:p>
          <a:p>
            <a:pPr algn="just" rtl="0">
              <a:buNone/>
            </a:pPr>
            <a:r>
              <a:rPr lang="en-US" sz="2000" dirty="0" smtClean="0"/>
              <a:t>The main difference between these two reactions is the size of antigens. For precipitation, antigens are soluble molecules, and for agglutination, antigens are large, easily </a:t>
            </a:r>
            <a:r>
              <a:rPr lang="en-US" sz="2000" dirty="0" err="1" smtClean="0"/>
              <a:t>sedimented</a:t>
            </a:r>
            <a:r>
              <a:rPr lang="en-US" sz="2000" dirty="0" smtClean="0"/>
              <a:t> particles. ... If an agglutination reaction occurs, shown as clumping of the bacteria, the patient either had or has an S. </a:t>
            </a:r>
            <a:r>
              <a:rPr lang="en-US" sz="2000" dirty="0" err="1" smtClean="0"/>
              <a:t>typhi</a:t>
            </a:r>
            <a:r>
              <a:rPr lang="en-US" sz="2000" dirty="0" smtClean="0"/>
              <a:t> infection</a:t>
            </a:r>
            <a:r>
              <a:rPr lang="en-US" sz="2000" dirty="0" smtClean="0"/>
              <a:t>.</a:t>
            </a:r>
          </a:p>
          <a:p>
            <a:pPr algn="just" rtl="0">
              <a:buNone/>
            </a:pPr>
            <a:endParaRPr lang="en-US" sz="2000" dirty="0" smtClean="0"/>
          </a:p>
          <a:p>
            <a:pPr algn="just" rtl="0">
              <a:buNone/>
            </a:pPr>
            <a:endParaRPr lang="en-US" sz="2000" dirty="0" smtClean="0"/>
          </a:p>
          <a:p>
            <a:pPr algn="just" rtl="0">
              <a:buNone/>
            </a:pPr>
            <a:endParaRPr lang="en-US" sz="2000" dirty="0" smtClean="0"/>
          </a:p>
        </p:txBody>
      </p:sp>
      <p:pic>
        <p:nvPicPr>
          <p:cNvPr id="3074" name="Picture 2" descr="C:\Users\InteL\Desktop\download (1).jpg"/>
          <p:cNvPicPr>
            <a:picLocks noChangeAspect="1" noChangeArrowheads="1"/>
          </p:cNvPicPr>
          <p:nvPr/>
        </p:nvPicPr>
        <p:blipFill>
          <a:blip r:embed="rId2" cstate="print"/>
          <a:srcRect/>
          <a:stretch>
            <a:fillRect/>
          </a:stretch>
        </p:blipFill>
        <p:spPr bwMode="auto">
          <a:xfrm>
            <a:off x="4427984" y="4365104"/>
            <a:ext cx="2520280" cy="24928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ELISA (enzyme-linked </a:t>
            </a:r>
            <a:r>
              <a:rPr lang="en-US" dirty="0" err="1" smtClean="0"/>
              <a:t>immunosorbent</a:t>
            </a:r>
            <a:r>
              <a:rPr lang="en-US" dirty="0" smtClean="0"/>
              <a:t> assay)</a:t>
            </a:r>
            <a:endParaRPr lang="ar-IQ" dirty="0"/>
          </a:p>
        </p:txBody>
      </p:sp>
      <p:sp>
        <p:nvSpPr>
          <p:cNvPr id="3" name="عنصر نائب للمحتوى 2"/>
          <p:cNvSpPr>
            <a:spLocks noGrp="1"/>
          </p:cNvSpPr>
          <p:nvPr>
            <p:ph idx="1"/>
          </p:nvPr>
        </p:nvSpPr>
        <p:spPr/>
        <p:txBody>
          <a:bodyPr>
            <a:normAutofit/>
          </a:bodyPr>
          <a:lstStyle/>
          <a:p>
            <a:pPr algn="just" rtl="0">
              <a:buNone/>
            </a:pPr>
            <a:r>
              <a:rPr lang="en-US" dirty="0" smtClean="0"/>
              <a:t>Enzyme-linked </a:t>
            </a:r>
            <a:r>
              <a:rPr lang="en-US" dirty="0" err="1" smtClean="0"/>
              <a:t>immunosorbent</a:t>
            </a:r>
            <a:r>
              <a:rPr lang="en-US" dirty="0" smtClean="0"/>
              <a:t> assay (ELISA) is a method allowing the quantification of a desired marker in a biological sample. The marker can be an antibody, a hormone, a peptide, or a protein. </a:t>
            </a:r>
          </a:p>
          <a:p>
            <a:pPr algn="l" rtl="0"/>
            <a:r>
              <a:rPr lang="en-US" dirty="0" smtClean="0"/>
              <a:t>Enzyme </a:t>
            </a:r>
            <a:r>
              <a:rPr lang="en-US" dirty="0" err="1" smtClean="0"/>
              <a:t>immunosorbent</a:t>
            </a:r>
            <a:r>
              <a:rPr lang="en-US" dirty="0" smtClean="0"/>
              <a:t> assay work ;</a:t>
            </a:r>
          </a:p>
          <a:p>
            <a:pPr algn="just" rtl="0">
              <a:buNone/>
            </a:pPr>
            <a:r>
              <a:rPr lang="en-US" dirty="0" smtClean="0"/>
              <a:t>is a plate-based assay technique designed for detecting and quantifying peptides, proteins, antibodies, and hormones. In ELISA, an antigen must be immobilized to a solid surface and then </a:t>
            </a:r>
            <a:r>
              <a:rPr lang="en-US" dirty="0" err="1" smtClean="0"/>
              <a:t>complexed</a:t>
            </a:r>
            <a:r>
              <a:rPr lang="en-US" dirty="0" smtClean="0"/>
              <a:t> with an antibody that is linked to an </a:t>
            </a:r>
            <a:r>
              <a:rPr lang="en-US" dirty="0" smtClean="0">
                <a:solidFill>
                  <a:srgbClr val="FF0000"/>
                </a:solidFill>
              </a:rPr>
              <a:t>enzyme</a:t>
            </a:r>
            <a:r>
              <a:rPr lang="en-US" dirty="0" smtClean="0"/>
              <a:t>.</a:t>
            </a:r>
          </a:p>
          <a:p>
            <a:pPr algn="l" rtl="0"/>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Autofit/>
          </a:bodyPr>
          <a:lstStyle/>
          <a:p>
            <a:r>
              <a:rPr lang="en-US" sz="3200" i="1" dirty="0" smtClean="0"/>
              <a:t>For general ELISA reference only.</a:t>
            </a:r>
            <a:r>
              <a:rPr lang="en-US" sz="3200" dirty="0" smtClean="0"/>
              <a:t/>
            </a:r>
            <a:br>
              <a:rPr lang="en-US" sz="3200" dirty="0" smtClean="0"/>
            </a:br>
            <a:endParaRPr lang="ar-IQ" sz="3200" dirty="0"/>
          </a:p>
        </p:txBody>
      </p:sp>
      <p:sp>
        <p:nvSpPr>
          <p:cNvPr id="3" name="عنصر نائب للمحتوى 2"/>
          <p:cNvSpPr>
            <a:spLocks noGrp="1"/>
          </p:cNvSpPr>
          <p:nvPr>
            <p:ph idx="1"/>
          </p:nvPr>
        </p:nvSpPr>
        <p:spPr>
          <a:xfrm>
            <a:off x="457200" y="620688"/>
            <a:ext cx="8229600" cy="6048672"/>
          </a:xfrm>
        </p:spPr>
        <p:txBody>
          <a:bodyPr>
            <a:noAutofit/>
          </a:bodyPr>
          <a:lstStyle/>
          <a:p>
            <a:pPr marL="514350" indent="-514350" algn="l" rtl="0">
              <a:buNone/>
            </a:pPr>
            <a:r>
              <a:rPr lang="en-US" sz="1600" dirty="0" smtClean="0"/>
              <a:t>For ELISA/EIA kit-specific protocol questions, please refer to the kit instructions, or email techsupport@avivasysbio.com.</a:t>
            </a:r>
          </a:p>
          <a:p>
            <a:pPr marL="514350" indent="-514350" algn="l" rtl="0">
              <a:buFont typeface="+mj-lt"/>
              <a:buAutoNum type="arabicPeriod"/>
            </a:pPr>
            <a:r>
              <a:rPr lang="en-US" sz="1600" dirty="0" smtClean="0"/>
              <a:t>100 </a:t>
            </a:r>
            <a:r>
              <a:rPr lang="en-US" sz="1600" dirty="0" err="1" smtClean="0"/>
              <a:t>ul</a:t>
            </a:r>
            <a:r>
              <a:rPr lang="en-US" sz="1600" dirty="0" smtClean="0"/>
              <a:t> peptide (@4ug/ml) in coating buffer is added to individual wells of a </a:t>
            </a:r>
            <a:r>
              <a:rPr lang="en-US" sz="1600" dirty="0" err="1" smtClean="0"/>
              <a:t>microtiter</a:t>
            </a:r>
            <a:r>
              <a:rPr lang="en-US" sz="1600" dirty="0" smtClean="0"/>
              <a:t> plate. Incubate the plate for 2 hours at 37C or overnight at 4C.</a:t>
            </a:r>
          </a:p>
          <a:p>
            <a:pPr marL="514350" indent="-514350" algn="l" rtl="0">
              <a:buFont typeface="+mj-lt"/>
              <a:buAutoNum type="arabicPeriod"/>
            </a:pPr>
            <a:r>
              <a:rPr lang="en-US" sz="1600" dirty="0" smtClean="0"/>
              <a:t>Remove the coating solution and wash the plate three times by filling the wells with 100 </a:t>
            </a:r>
            <a:r>
              <a:rPr lang="en-US" sz="1600" dirty="0" err="1" smtClean="0"/>
              <a:t>ul</a:t>
            </a:r>
            <a:r>
              <a:rPr lang="en-US" sz="1600" dirty="0" smtClean="0"/>
              <a:t> PBS-0.05%Tween20. The solutions or washes are removed by flicking the plate over a sink. The remaining drops are removed by patting the plate on a paper towel.</a:t>
            </a:r>
          </a:p>
          <a:p>
            <a:pPr marL="514350" indent="-514350" algn="l" rtl="0">
              <a:buFont typeface="+mj-lt"/>
              <a:buAutoNum type="arabicPeriod"/>
            </a:pPr>
            <a:r>
              <a:rPr lang="en-US" sz="1600" dirty="0" smtClean="0"/>
              <a:t>Block the remaining protein-binding sites in the coated wells by adding 100ul blocking buffer, 3% skim milk in PBS per well. Incubate for 1 hour at RT with gentle shaking.</a:t>
            </a:r>
          </a:p>
          <a:p>
            <a:pPr marL="514350" indent="-514350" algn="l" rtl="0">
              <a:buFont typeface="+mj-lt"/>
              <a:buAutoNum type="arabicPeriod"/>
            </a:pPr>
            <a:r>
              <a:rPr lang="en-US" sz="1600" dirty="0" smtClean="0"/>
              <a:t>Wash the plate three times with 100ul PBS-0.05% </a:t>
            </a:r>
            <a:r>
              <a:rPr lang="en-US" sz="1600" dirty="0" err="1" smtClean="0"/>
              <a:t>Tween</a:t>
            </a:r>
            <a:r>
              <a:rPr lang="en-US" sz="1600" dirty="0" smtClean="0"/>
              <a:t> 20.</a:t>
            </a:r>
          </a:p>
          <a:p>
            <a:pPr marL="514350" indent="-514350" algn="l" rtl="0">
              <a:buFont typeface="+mj-lt"/>
              <a:buAutoNum type="arabicPeriod"/>
            </a:pPr>
            <a:r>
              <a:rPr lang="en-US" sz="1600" dirty="0" smtClean="0"/>
              <a:t>Add 50 </a:t>
            </a:r>
            <a:r>
              <a:rPr lang="en-US" sz="1600" dirty="0" err="1" smtClean="0"/>
              <a:t>ul</a:t>
            </a:r>
            <a:r>
              <a:rPr lang="en-US" sz="1600" dirty="0" smtClean="0"/>
              <a:t> of diluted antibody to each well. Incubate the plate at 37C for an hour with gentle shaking.</a:t>
            </a:r>
          </a:p>
          <a:p>
            <a:pPr marL="514350" indent="-514350" algn="l" rtl="0">
              <a:buFont typeface="+mj-lt"/>
              <a:buAutoNum type="arabicPeriod"/>
            </a:pPr>
            <a:r>
              <a:rPr lang="en-US" sz="1600" dirty="0" smtClean="0"/>
              <a:t>Wash the plate six times with 100ul PBS-0.05%Tween 20.</a:t>
            </a:r>
          </a:p>
          <a:p>
            <a:pPr marL="514350" indent="-514350" algn="l" rtl="0">
              <a:buFont typeface="+mj-lt"/>
              <a:buAutoNum type="arabicPeriod"/>
            </a:pPr>
            <a:r>
              <a:rPr lang="en-US" sz="1600" dirty="0" smtClean="0"/>
              <a:t>Add 50ul of conjugated secondary antibody, diluted at the optimal concentration (according to the manufacturer) in blocking buffer immediately before use. Incubate at 37C for an hour.</a:t>
            </a:r>
          </a:p>
          <a:p>
            <a:pPr marL="514350" indent="-514350" algn="l" rtl="0">
              <a:buFont typeface="+mj-lt"/>
              <a:buAutoNum type="arabicPeriod"/>
            </a:pPr>
            <a:r>
              <a:rPr lang="en-US" sz="1600" dirty="0" smtClean="0"/>
              <a:t>Wash the plate six times with 100ul PBS-0.05%Tween20.</a:t>
            </a:r>
          </a:p>
          <a:p>
            <a:pPr marL="514350" indent="-514350" algn="l" rtl="0">
              <a:buFont typeface="+mj-lt"/>
              <a:buAutoNum type="arabicPeriod"/>
            </a:pPr>
            <a:r>
              <a:rPr lang="en-US" sz="1600" dirty="0" smtClean="0"/>
              <a:t>Prepare the substrate solution by mixing acetic acid, TMB and 0.03% H2O2 with the volume ratio of 4:1:5.</a:t>
            </a:r>
          </a:p>
          <a:p>
            <a:pPr marL="514350" indent="-514350" algn="l" rtl="0">
              <a:buFont typeface="+mj-lt"/>
              <a:buAutoNum type="arabicPeriod"/>
            </a:pPr>
            <a:r>
              <a:rPr lang="en-US" sz="1600" dirty="0" smtClean="0"/>
              <a:t>Dispense 50ul of the substrate solution per well with a multichannel pipe. Incubate the plate at 37C in dark for 15-30mins.</a:t>
            </a:r>
          </a:p>
          <a:p>
            <a:pPr marL="514350" indent="-514350" algn="l" rtl="0">
              <a:buFont typeface="+mj-lt"/>
              <a:buAutoNum type="arabicPeriod"/>
            </a:pPr>
            <a:r>
              <a:rPr lang="en-US" sz="1600" dirty="0" smtClean="0"/>
              <a:t>After sufficient color development, add 100ul of stop solution to the wells (if necessary).</a:t>
            </a:r>
          </a:p>
          <a:p>
            <a:pPr marL="514350" indent="-514350" algn="l" rtl="0">
              <a:buFont typeface="+mj-lt"/>
              <a:buAutoNum type="arabicPeriod"/>
            </a:pPr>
            <a:r>
              <a:rPr lang="en-US" sz="1600" dirty="0" smtClean="0"/>
              <a:t>Read the absorbance (optical density at 450nm) of each well with a plate reader.</a:t>
            </a:r>
          </a:p>
          <a:p>
            <a:pPr marL="514350" indent="-514350" algn="l" rtl="0">
              <a:buNone/>
            </a:pPr>
            <a:r>
              <a:rPr lang="en-US" sz="1600" dirty="0" smtClean="0"/>
              <a:t> </a:t>
            </a:r>
          </a:p>
          <a:p>
            <a:pPr marL="514350" indent="-514350" algn="l" rtl="0">
              <a:buFont typeface="+mj-lt"/>
              <a:buAutoNum type="arabicPeriod"/>
            </a:pPr>
            <a:endParaRPr lang="ar-IQ"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4099" name="Picture 3" descr="C:\Users\InteL\Desktop\elisa 2.jpg"/>
          <p:cNvPicPr>
            <a:picLocks noChangeAspect="1" noChangeArrowheads="1"/>
          </p:cNvPicPr>
          <p:nvPr/>
        </p:nvPicPr>
        <p:blipFill>
          <a:blip r:embed="rId2" cstate="print"/>
          <a:srcRect/>
          <a:stretch>
            <a:fillRect/>
          </a:stretch>
        </p:blipFill>
        <p:spPr bwMode="auto">
          <a:xfrm>
            <a:off x="5220072" y="1"/>
            <a:ext cx="3600400" cy="27809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100" name="Picture 4" descr="C:\Users\InteL\Desktop\ELISA-Enzyme-Linked-Immunosorbent-Assay-Orbit-Biotech-Training.jpg"/>
          <p:cNvPicPr>
            <a:picLocks noChangeAspect="1" noChangeArrowheads="1"/>
          </p:cNvPicPr>
          <p:nvPr/>
        </p:nvPicPr>
        <p:blipFill>
          <a:blip r:embed="rId3" cstate="print"/>
          <a:srcRect/>
          <a:stretch>
            <a:fillRect/>
          </a:stretch>
        </p:blipFill>
        <p:spPr bwMode="auto">
          <a:xfrm>
            <a:off x="323528" y="0"/>
            <a:ext cx="4464496" cy="27809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101" name="Picture 5" descr="C:\Users\InteL\Desktop\images.jpg"/>
          <p:cNvPicPr>
            <a:picLocks noChangeAspect="1" noChangeArrowheads="1"/>
          </p:cNvPicPr>
          <p:nvPr/>
        </p:nvPicPr>
        <p:blipFill>
          <a:blip r:embed="rId4" cstate="print"/>
          <a:srcRect/>
          <a:stretch>
            <a:fillRect/>
          </a:stretch>
        </p:blipFill>
        <p:spPr bwMode="auto">
          <a:xfrm>
            <a:off x="3347864" y="3717032"/>
            <a:ext cx="3744416" cy="27839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i="1" dirty="0" smtClean="0"/>
              <a:t>There are different types of Elisa test:</a:t>
            </a:r>
          </a:p>
        </p:txBody>
      </p:sp>
      <p:sp>
        <p:nvSpPr>
          <p:cNvPr id="3" name="عنصر نائب للمحتوى 2"/>
          <p:cNvSpPr>
            <a:spLocks noGrp="1"/>
          </p:cNvSpPr>
          <p:nvPr>
            <p:ph idx="1"/>
          </p:nvPr>
        </p:nvSpPr>
        <p:spPr/>
        <p:txBody>
          <a:bodyPr>
            <a:normAutofit/>
          </a:bodyPr>
          <a:lstStyle/>
          <a:p>
            <a:pPr marL="514350" indent="-514350" algn="l" rtl="0">
              <a:buAutoNum type="arabicParenBoth"/>
            </a:pPr>
            <a:r>
              <a:rPr lang="en-US" b="1" dirty="0" smtClean="0"/>
              <a:t>Direct ELISA:</a:t>
            </a:r>
          </a:p>
          <a:p>
            <a:pPr marL="514350" indent="-514350" algn="just" rtl="0">
              <a:buNone/>
            </a:pPr>
            <a:r>
              <a:rPr lang="en-US" dirty="0" smtClean="0"/>
              <a:t> This correlation can be used to extrapolate the concentration of antigen in an unknown sample from a standard curve. Direct ELISA is suitable for determining the amount of high molecular weight antigens.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algn="l" rtl="0">
              <a:buNone/>
            </a:pPr>
            <a:r>
              <a:rPr lang="en-US" dirty="0" smtClean="0"/>
              <a:t>2-Indirect ELISA Assay</a:t>
            </a:r>
          </a:p>
          <a:p>
            <a:pPr algn="just" rtl="0">
              <a:buNone/>
            </a:pPr>
            <a:r>
              <a:rPr lang="en-US" dirty="0" smtClean="0"/>
              <a:t>Indirect ELISA is a two-step binding process involving the use of a primary antibody and a labeled secondary antibody.</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Immunoglobulins</a:t>
            </a:r>
            <a:endParaRPr lang="ar-IQ" dirty="0"/>
          </a:p>
        </p:txBody>
      </p:sp>
      <p:sp>
        <p:nvSpPr>
          <p:cNvPr id="3" name="عنصر نائب للمحتوى 2"/>
          <p:cNvSpPr>
            <a:spLocks noGrp="1"/>
          </p:cNvSpPr>
          <p:nvPr>
            <p:ph idx="1"/>
          </p:nvPr>
        </p:nvSpPr>
        <p:spPr/>
        <p:txBody>
          <a:bodyPr>
            <a:normAutofit/>
          </a:bodyPr>
          <a:lstStyle/>
          <a:p>
            <a:pPr algn="just" rtl="0">
              <a:buNone/>
            </a:pPr>
            <a:r>
              <a:rPr lang="en-US" sz="2400" dirty="0" smtClean="0"/>
              <a:t>also known as antibodies, are glycoprotein molecules produced by plasma cells (white blood cells). They act as a critical part of the immune response by specifically recognizing and binding to particular antigens, such as bacteria or viruses, and aiding in their destruction.</a:t>
            </a:r>
            <a:br>
              <a:rPr lang="en-US" sz="2400" dirty="0" smtClean="0"/>
            </a:b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Immunoglobulin classes</a:t>
            </a:r>
            <a:br>
              <a:rPr lang="en-US" dirty="0" smtClean="0"/>
            </a:br>
            <a:endParaRPr lang="ar-IQ" dirty="0"/>
          </a:p>
        </p:txBody>
      </p:sp>
      <p:sp>
        <p:nvSpPr>
          <p:cNvPr id="3" name="عنصر نائب للمحتوى 2"/>
          <p:cNvSpPr>
            <a:spLocks noGrp="1"/>
          </p:cNvSpPr>
          <p:nvPr>
            <p:ph idx="1"/>
          </p:nvPr>
        </p:nvSpPr>
        <p:spPr/>
        <p:txBody>
          <a:bodyPr>
            <a:normAutofit/>
          </a:bodyPr>
          <a:lstStyle/>
          <a:p>
            <a:pPr algn="just" rtl="0">
              <a:buNone/>
            </a:pPr>
            <a:r>
              <a:rPr lang="en-US" dirty="0" smtClean="0"/>
              <a:t>1-Immunoglobulin A (</a:t>
            </a:r>
            <a:r>
              <a:rPr lang="en-US" dirty="0" err="1" smtClean="0"/>
              <a:t>IgA</a:t>
            </a:r>
            <a:r>
              <a:rPr lang="en-US" dirty="0" smtClean="0"/>
              <a:t>)is an antibody that plays a crucial role in the immune function of mucous membranes. The amount of </a:t>
            </a:r>
            <a:r>
              <a:rPr lang="en-US" dirty="0" err="1" smtClean="0"/>
              <a:t>IgA</a:t>
            </a:r>
            <a:r>
              <a:rPr lang="en-US" dirty="0" smtClean="0"/>
              <a:t> produced in association with mucosal membranes is greater than all other types of antibody combined. is the main immunoglobulin found in mucous secretions, including tears, saliva, sweat, </a:t>
            </a:r>
            <a:r>
              <a:rPr lang="en-US" dirty="0" err="1" smtClean="0"/>
              <a:t>colostrum</a:t>
            </a:r>
            <a:r>
              <a:rPr lang="en-US" dirty="0" smtClean="0"/>
              <a:t> and secretions from the genitourinary tract, gastrointestinal tract, prostate and respiratory epithelium. It is also found in small amounts in blood.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2- </a:t>
            </a:r>
            <a:r>
              <a:rPr lang="en-US" b="1" dirty="0" smtClean="0"/>
              <a:t>Immunoglobulin G</a:t>
            </a:r>
            <a:r>
              <a:rPr lang="en-US" dirty="0" smtClean="0"/>
              <a:t> (</a:t>
            </a:r>
            <a:r>
              <a:rPr lang="en-US" b="1" dirty="0" err="1" smtClean="0"/>
              <a:t>IgG</a:t>
            </a:r>
            <a:r>
              <a:rPr lang="en-US" dirty="0" smtClean="0"/>
              <a:t>)</a:t>
            </a:r>
            <a:endParaRPr lang="ar-IQ" dirty="0"/>
          </a:p>
        </p:txBody>
      </p:sp>
      <p:sp>
        <p:nvSpPr>
          <p:cNvPr id="3" name="عنصر نائب للمحتوى 2"/>
          <p:cNvSpPr>
            <a:spLocks noGrp="1"/>
          </p:cNvSpPr>
          <p:nvPr>
            <p:ph idx="1"/>
          </p:nvPr>
        </p:nvSpPr>
        <p:spPr/>
        <p:txBody>
          <a:bodyPr>
            <a:normAutofit lnSpcReduction="10000"/>
          </a:bodyPr>
          <a:lstStyle/>
          <a:p>
            <a:pPr algn="just" rtl="0">
              <a:buNone/>
            </a:pPr>
            <a:r>
              <a:rPr lang="en-US" dirty="0" smtClean="0"/>
              <a:t>is the main type of antibody found in blood and extracellular fluid, allowing it to control infection of body tissues. By binding many kinds of pathogens such as viruses, bacteria, and fungi.</a:t>
            </a:r>
          </a:p>
          <a:p>
            <a:pPr algn="just" rtl="0">
              <a:buNone/>
            </a:pPr>
            <a:r>
              <a:rPr lang="en-US" dirty="0" smtClean="0"/>
              <a:t>3-Immunoglobulin M (</a:t>
            </a:r>
            <a:r>
              <a:rPr lang="en-US" dirty="0" err="1" smtClean="0"/>
              <a:t>IgM</a:t>
            </a:r>
            <a:r>
              <a:rPr lang="en-US" dirty="0" smtClean="0"/>
              <a:t>) is the largest antibody, and it is the first antibody to appear in the response to initial exposure to an antigen.</a:t>
            </a:r>
          </a:p>
          <a:p>
            <a:pPr algn="just" rtl="0">
              <a:buNone/>
            </a:pPr>
            <a:r>
              <a:rPr lang="en-US" dirty="0" smtClean="0"/>
              <a:t>In the case of humans and other mammals that have been studied, the spleen, where </a:t>
            </a:r>
            <a:r>
              <a:rPr lang="en-US" dirty="0" err="1" smtClean="0"/>
              <a:t>plasmablasts</a:t>
            </a:r>
            <a:r>
              <a:rPr lang="en-US" dirty="0" smtClean="0"/>
              <a:t> responsible for antibody production reside, is the major site of specific </a:t>
            </a:r>
            <a:r>
              <a:rPr lang="en-US" dirty="0" err="1" smtClean="0"/>
              <a:t>IgM</a:t>
            </a:r>
            <a:r>
              <a:rPr lang="en-US" dirty="0" smtClean="0"/>
              <a:t> production.</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pPr algn="just" rtl="0">
              <a:buNone/>
            </a:pPr>
            <a:r>
              <a:rPr lang="en-US" dirty="0" smtClean="0"/>
              <a:t>4-Immunoglobulin E (</a:t>
            </a:r>
            <a:r>
              <a:rPr lang="en-US" dirty="0" err="1" smtClean="0"/>
              <a:t>IgE</a:t>
            </a:r>
            <a:r>
              <a:rPr lang="en-US" dirty="0" smtClean="0"/>
              <a:t>) parasitic worms, including </a:t>
            </a:r>
            <a:r>
              <a:rPr lang="en-US" dirty="0" err="1" smtClean="0"/>
              <a:t>Schistosoma</a:t>
            </a:r>
            <a:r>
              <a:rPr lang="en-US" dirty="0" smtClean="0"/>
              <a:t> </a:t>
            </a:r>
            <a:r>
              <a:rPr lang="en-US" dirty="0" err="1" smtClean="0"/>
              <a:t>mansoni</a:t>
            </a:r>
            <a:r>
              <a:rPr lang="en-US" dirty="0" smtClean="0"/>
              <a:t>, </a:t>
            </a:r>
            <a:r>
              <a:rPr lang="en-US" dirty="0" err="1" smtClean="0"/>
              <a:t>Trichinella</a:t>
            </a:r>
            <a:r>
              <a:rPr lang="en-US" dirty="0" smtClean="0"/>
              <a:t> </a:t>
            </a:r>
            <a:r>
              <a:rPr lang="en-US" dirty="0" err="1" smtClean="0"/>
              <a:t>spiralis</a:t>
            </a:r>
            <a:r>
              <a:rPr lang="en-US" dirty="0" smtClean="0"/>
              <a:t>, and </a:t>
            </a:r>
            <a:r>
              <a:rPr lang="en-US" dirty="0" err="1" smtClean="0"/>
              <a:t>Fasciola</a:t>
            </a:r>
            <a:r>
              <a:rPr lang="en-US" dirty="0" smtClean="0"/>
              <a:t> hepatica, Plasmodium </a:t>
            </a:r>
            <a:r>
              <a:rPr lang="en-US" dirty="0" err="1" smtClean="0"/>
              <a:t>falciparum</a:t>
            </a:r>
            <a:r>
              <a:rPr lang="en-US" dirty="0" smtClean="0"/>
              <a:t>. </a:t>
            </a:r>
            <a:r>
              <a:rPr lang="en-US" dirty="0" err="1" smtClean="0"/>
              <a:t>IgE</a:t>
            </a:r>
            <a:r>
              <a:rPr lang="en-US" dirty="0" smtClean="0"/>
              <a:t> may have evolved as a defense to protect against venoms.</a:t>
            </a:r>
          </a:p>
          <a:p>
            <a:pPr algn="just" rtl="0">
              <a:buNone/>
            </a:pPr>
            <a:r>
              <a:rPr lang="en-US" dirty="0" err="1" smtClean="0"/>
              <a:t>IgE</a:t>
            </a:r>
            <a:r>
              <a:rPr lang="en-US" dirty="0" smtClean="0"/>
              <a:t> also has an essential role in type I hypersensitivity, which manifests in various allergic diseases, such as allergic asthma, most types of sinusitis, allergic rhinitis, food allergies, and specific types of chronic </a:t>
            </a:r>
            <a:r>
              <a:rPr lang="en-US" dirty="0" err="1" smtClean="0"/>
              <a:t>urticaria</a:t>
            </a:r>
            <a:r>
              <a:rPr lang="en-US" dirty="0" smtClean="0"/>
              <a:t> and atopic dermatitis.</a:t>
            </a:r>
          </a:p>
          <a:p>
            <a:pPr algn="l" rtl="0">
              <a:buNone/>
            </a:pPr>
            <a:endParaRPr lang="en-US" dirty="0" smtClean="0"/>
          </a:p>
          <a:p>
            <a:pPr algn="l" rtl="0">
              <a:buNone/>
            </a:pP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smtClean="0"/>
              <a:t>5-Immunoglobulin D</a:t>
            </a:r>
            <a:endParaRPr lang="ar-IQ" dirty="0"/>
          </a:p>
        </p:txBody>
      </p:sp>
      <p:sp>
        <p:nvSpPr>
          <p:cNvPr id="3" name="عنصر نائب للمحتوى 2"/>
          <p:cNvSpPr>
            <a:spLocks noGrp="1"/>
          </p:cNvSpPr>
          <p:nvPr>
            <p:ph idx="1"/>
          </p:nvPr>
        </p:nvSpPr>
        <p:spPr/>
        <p:txBody>
          <a:bodyPr>
            <a:normAutofit/>
          </a:bodyPr>
          <a:lstStyle/>
          <a:p>
            <a:pPr algn="l">
              <a:buNone/>
            </a:pPr>
            <a:r>
              <a:rPr lang="en-US" sz="2000" b="1" i="1" dirty="0" smtClean="0"/>
              <a:t>In B cells, the function of </a:t>
            </a:r>
            <a:r>
              <a:rPr lang="en-US" sz="2000" b="1" i="1" dirty="0" err="1" smtClean="0"/>
              <a:t>IgD</a:t>
            </a:r>
            <a:r>
              <a:rPr lang="en-US" sz="2000" b="1" i="1" dirty="0" smtClean="0"/>
              <a:t> is to signal the B cells to be activated. By being activated, B cells are ready to take part in the defense of the body as part </a:t>
            </a:r>
            <a:endParaRPr lang="ar-SA" sz="2000" b="1" i="1" dirty="0" smtClean="0"/>
          </a:p>
          <a:p>
            <a:pPr algn="l" rtl="0">
              <a:buNone/>
            </a:pPr>
            <a:r>
              <a:rPr lang="en-US" sz="2000" b="1" i="1" dirty="0" smtClean="0"/>
              <a:t>of the immune system.  </a:t>
            </a:r>
          </a:p>
          <a:p>
            <a:pPr algn="l" rtl="0">
              <a:buNone/>
            </a:pPr>
            <a:r>
              <a:rPr lang="en-US" sz="2000" b="1" i="1" dirty="0" smtClean="0"/>
              <a:t>  </a:t>
            </a:r>
          </a:p>
          <a:p>
            <a:pPr algn="l" rtl="0">
              <a:buNone/>
            </a:pPr>
            <a:r>
              <a:rPr lang="en-US" sz="2000" b="1" dirty="0" smtClean="0"/>
              <a:t>Advantages of serological tests:</a:t>
            </a:r>
          </a:p>
          <a:p>
            <a:pPr algn="l" rtl="0">
              <a:buNone/>
            </a:pPr>
            <a:r>
              <a:rPr lang="en-US" sz="2000" dirty="0" smtClean="0"/>
              <a:t>1-Determination of different serotypes of the microorganisms or their antigenic structures (bacterial ,parasitic ,</a:t>
            </a:r>
            <a:r>
              <a:rPr lang="en-US" sz="2000" dirty="0" err="1" smtClean="0"/>
              <a:t>protozoal</a:t>
            </a:r>
            <a:r>
              <a:rPr lang="en-US" sz="2000" dirty="0" smtClean="0"/>
              <a:t> and viral diseases)</a:t>
            </a:r>
          </a:p>
          <a:p>
            <a:pPr algn="l" rtl="0">
              <a:buNone/>
            </a:pPr>
            <a:r>
              <a:rPr lang="en-US" sz="2000" dirty="0" smtClean="0"/>
              <a:t>2-detection on antibodies present in serum using an antigen–antibody reaction.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r>
              <a:rPr lang="en-US" sz="3600" dirty="0" smtClean="0"/>
              <a:t>The complement fixation test</a:t>
            </a:r>
            <a:endParaRPr lang="ar-IQ" sz="3600" dirty="0"/>
          </a:p>
        </p:txBody>
      </p:sp>
      <p:sp>
        <p:nvSpPr>
          <p:cNvPr id="3" name="عنصر نائب للمحتوى 2"/>
          <p:cNvSpPr>
            <a:spLocks noGrp="1"/>
          </p:cNvSpPr>
          <p:nvPr>
            <p:ph idx="1"/>
          </p:nvPr>
        </p:nvSpPr>
        <p:spPr>
          <a:xfrm>
            <a:off x="457200" y="1052736"/>
            <a:ext cx="8229600" cy="5073427"/>
          </a:xfrm>
        </p:spPr>
        <p:txBody>
          <a:bodyPr>
            <a:noAutofit/>
          </a:bodyPr>
          <a:lstStyle/>
          <a:p>
            <a:pPr algn="l" rtl="0">
              <a:buNone/>
            </a:pPr>
            <a:r>
              <a:rPr lang="en-US" sz="1800" dirty="0" smtClean="0"/>
              <a:t>is an immunological medical test that can be used to detect the presence of either specific antibody or specific antigen in a patient's serum.</a:t>
            </a:r>
          </a:p>
          <a:p>
            <a:pPr algn="l" rtl="0">
              <a:buNone/>
            </a:pPr>
            <a:r>
              <a:rPr lang="en-US" sz="1800" b="1" i="1" dirty="0" smtClean="0"/>
              <a:t>Note ; Often non-specific</a:t>
            </a:r>
          </a:p>
          <a:p>
            <a:pPr algn="l" rtl="0">
              <a:buNone/>
            </a:pPr>
            <a:r>
              <a:rPr lang="en-US" sz="1800" b="1" i="1" dirty="0" smtClean="0"/>
              <a:t>Materials:</a:t>
            </a:r>
          </a:p>
          <a:p>
            <a:pPr algn="l" rtl="0">
              <a:buNone/>
            </a:pPr>
            <a:r>
              <a:rPr lang="en-US" sz="1800" dirty="0" smtClean="0"/>
              <a:t>1. Wasserman's tubes.</a:t>
            </a:r>
          </a:p>
          <a:p>
            <a:pPr algn="l" rtl="0">
              <a:buNone/>
            </a:pPr>
            <a:r>
              <a:rPr lang="en-US" sz="1800" dirty="0" smtClean="0"/>
              <a:t>2. Known standard antigen suspension.</a:t>
            </a:r>
          </a:p>
          <a:p>
            <a:pPr algn="l" rtl="0">
              <a:buNone/>
            </a:pPr>
            <a:r>
              <a:rPr lang="en-US" sz="1800" dirty="0" smtClean="0"/>
              <a:t>3.Patient's serum (heated at 55˚c for 30 minutes to destroy the complement).</a:t>
            </a:r>
          </a:p>
          <a:p>
            <a:pPr algn="l" rtl="0">
              <a:buNone/>
            </a:pPr>
            <a:r>
              <a:rPr lang="en-US" sz="1800" dirty="0" smtClean="0"/>
              <a:t>4.Complement1 (fresh serum of guinea pigs).</a:t>
            </a:r>
          </a:p>
          <a:p>
            <a:pPr algn="l" rtl="0">
              <a:buNone/>
            </a:pPr>
            <a:r>
              <a:rPr lang="en-US" sz="1800" b="1" i="1" dirty="0" smtClean="0"/>
              <a:t>Procedure:</a:t>
            </a:r>
          </a:p>
          <a:p>
            <a:pPr algn="l" rtl="0">
              <a:buNone/>
            </a:pPr>
            <a:r>
              <a:rPr lang="en-US" sz="1800" dirty="0" smtClean="0"/>
              <a:t>1.Mix the materials, and incubate in water bath at 37˚c for 30 minutes.</a:t>
            </a:r>
          </a:p>
          <a:p>
            <a:pPr algn="l" rtl="0">
              <a:buNone/>
            </a:pPr>
            <a:r>
              <a:rPr lang="en-US" sz="1800" dirty="0" smtClean="0"/>
              <a:t>2.Sensitized sheep erythrocytes 5% suspension (as indicator for the fixation of the</a:t>
            </a:r>
          </a:p>
          <a:p>
            <a:pPr algn="l" rtl="0">
              <a:buNone/>
            </a:pPr>
            <a:r>
              <a:rPr lang="en-US" sz="1800" dirty="0" smtClean="0"/>
              <a:t>complement).</a:t>
            </a:r>
          </a:p>
          <a:p>
            <a:pPr algn="l" rtl="0">
              <a:buNone/>
            </a:pPr>
            <a:r>
              <a:rPr lang="en-US" sz="1800" dirty="0" smtClean="0"/>
              <a:t>3.Mix, and incubate in the water bath for 30-60 minutes, and read the result</a:t>
            </a:r>
          </a:p>
          <a:p>
            <a:pPr algn="l" rtl="0"/>
            <a:r>
              <a:rPr lang="en-US" sz="1800" dirty="0" smtClean="0"/>
              <a:t>Positive: no </a:t>
            </a:r>
            <a:r>
              <a:rPr lang="en-US" sz="1800" dirty="0" err="1" smtClean="0"/>
              <a:t>hemolysis</a:t>
            </a:r>
            <a:r>
              <a:rPr lang="en-US" sz="1800" dirty="0" smtClean="0"/>
              <a:t>.</a:t>
            </a:r>
          </a:p>
          <a:p>
            <a:pPr algn="l" rtl="0"/>
            <a:r>
              <a:rPr lang="en-US" sz="1800" dirty="0" smtClean="0"/>
              <a:t>Negative: </a:t>
            </a:r>
            <a:r>
              <a:rPr lang="en-US" sz="1800" dirty="0" err="1" smtClean="0"/>
              <a:t>hemolysis</a:t>
            </a:r>
            <a:endParaRPr lang="ar-IQ" sz="1800" dirty="0" smtClean="0"/>
          </a:p>
          <a:p>
            <a:pPr algn="l" rtl="0">
              <a:buNone/>
            </a:pPr>
            <a:endParaRPr lang="ar-IQ" sz="1800" dirty="0" smtClean="0"/>
          </a:p>
          <a:p>
            <a:pPr algn="l" rtl="0">
              <a:buNone/>
            </a:pPr>
            <a:endParaRPr lang="en-US" sz="1800" dirty="0" smtClean="0"/>
          </a:p>
          <a:p>
            <a:pPr algn="l" rtl="0">
              <a:buNone/>
            </a:pPr>
            <a:endParaRPr lang="en-US" sz="1800" dirty="0" smtClean="0"/>
          </a:p>
          <a:p>
            <a:pPr algn="l" rtl="0">
              <a:buNone/>
            </a:pPr>
            <a:r>
              <a:rPr lang="en-US" sz="1800" dirty="0" smtClean="0"/>
              <a:t> </a:t>
            </a:r>
          </a:p>
          <a:p>
            <a:pPr algn="l" rtl="0">
              <a:buNone/>
            </a:pPr>
            <a:endParaRPr lang="ar-IQ"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354162"/>
          </a:xfrm>
        </p:spPr>
        <p:txBody>
          <a:bodyPr>
            <a:normAutofit fontScale="90000"/>
          </a:bodyPr>
          <a:lstStyle/>
          <a:p>
            <a:r>
              <a:rPr lang="en-US" b="1" dirty="0" smtClean="0"/>
              <a:t>Agglutination type of Tests</a:t>
            </a:r>
            <a:br>
              <a:rPr lang="en-US" b="1" dirty="0" smtClean="0"/>
            </a:br>
            <a:endParaRPr lang="ar-IQ" dirty="0"/>
          </a:p>
        </p:txBody>
      </p:sp>
      <p:sp>
        <p:nvSpPr>
          <p:cNvPr id="3" name="عنصر نائب للمحتوى 2"/>
          <p:cNvSpPr>
            <a:spLocks noGrp="1"/>
          </p:cNvSpPr>
          <p:nvPr>
            <p:ph idx="1"/>
          </p:nvPr>
        </p:nvSpPr>
        <p:spPr>
          <a:xfrm>
            <a:off x="457200" y="1196752"/>
            <a:ext cx="6203032" cy="5127848"/>
          </a:xfrm>
        </p:spPr>
        <p:txBody>
          <a:bodyPr>
            <a:normAutofit lnSpcReduction="10000"/>
          </a:bodyPr>
          <a:lstStyle/>
          <a:p>
            <a:pPr algn="just" rtl="0">
              <a:buNone/>
            </a:pPr>
            <a:r>
              <a:rPr lang="en-US" sz="2000" b="1" dirty="0" smtClean="0"/>
              <a:t>Agglutination tests</a:t>
            </a:r>
            <a:r>
              <a:rPr lang="en-US" sz="2000" dirty="0" smtClean="0"/>
              <a:t> are based on the presence of agglutinating antibodies in patient sera that can react with specific antigens to form visible clumps. In the </a:t>
            </a:r>
            <a:r>
              <a:rPr lang="en-US" sz="2000" b="1" dirty="0" smtClean="0"/>
              <a:t>agglutination tests</a:t>
            </a:r>
            <a:r>
              <a:rPr lang="en-US" sz="2000" dirty="0" smtClean="0"/>
              <a:t>, the antibody - antigen reaction can be either a direct or passive </a:t>
            </a:r>
            <a:r>
              <a:rPr lang="en-US" sz="2000" b="1" dirty="0" smtClean="0"/>
              <a:t>agglutination</a:t>
            </a:r>
            <a:r>
              <a:rPr lang="en-US" sz="2000" dirty="0" smtClean="0"/>
              <a:t> reaction.</a:t>
            </a:r>
            <a:br>
              <a:rPr lang="en-US" sz="2000" dirty="0" smtClean="0"/>
            </a:br>
            <a:endParaRPr lang="en-US" sz="2000" b="1" dirty="0" smtClean="0"/>
          </a:p>
          <a:p>
            <a:pPr algn="just" rtl="0">
              <a:buNone/>
            </a:pPr>
            <a:r>
              <a:rPr lang="en-US" sz="2000" b="1" dirty="0" smtClean="0"/>
              <a:t>Note ; visible aggregation of particles and antibodies</a:t>
            </a:r>
          </a:p>
          <a:p>
            <a:pPr algn="just" rtl="0">
              <a:buNone/>
            </a:pPr>
            <a:r>
              <a:rPr lang="en-US" sz="2000" b="1" dirty="0" smtClean="0"/>
              <a:t>(1) </a:t>
            </a:r>
            <a:r>
              <a:rPr lang="en-US" sz="2000" b="1" i="1" dirty="0" smtClean="0"/>
              <a:t>Rapid slide method</a:t>
            </a:r>
          </a:p>
          <a:p>
            <a:pPr algn="just" rtl="0">
              <a:buNone/>
            </a:pPr>
            <a:r>
              <a:rPr lang="en-US" sz="2000" dirty="0" smtClean="0"/>
              <a:t>It is a rapid qualitative test used for the rapid diagnosis and as field test for:</a:t>
            </a:r>
          </a:p>
          <a:p>
            <a:pPr algn="just" rtl="0">
              <a:buNone/>
            </a:pPr>
            <a:r>
              <a:rPr lang="en-US" sz="2000" b="1" dirty="0" smtClean="0"/>
              <a:t>A- Determination of the antigenic structure of bacteria: for</a:t>
            </a:r>
          </a:p>
          <a:p>
            <a:pPr algn="just" rtl="0">
              <a:buNone/>
            </a:pPr>
            <a:r>
              <a:rPr lang="en-US" sz="2000" dirty="0" smtClean="0"/>
              <a:t>typing different serotypes of </a:t>
            </a:r>
            <a:r>
              <a:rPr lang="en-US" sz="2000" i="1" dirty="0" smtClean="0"/>
              <a:t>Salmonella, E. coli, </a:t>
            </a:r>
            <a:r>
              <a:rPr lang="en-US" sz="2000" i="1" dirty="0" err="1" smtClean="0"/>
              <a:t>Pasteurella</a:t>
            </a:r>
            <a:endParaRPr lang="en-US" sz="2000" i="1" dirty="0" smtClean="0"/>
          </a:p>
          <a:p>
            <a:pPr algn="just" rtl="0">
              <a:buNone/>
            </a:pPr>
            <a:r>
              <a:rPr lang="en-US" sz="2000" i="1" dirty="0" err="1" smtClean="0"/>
              <a:t>multocida</a:t>
            </a:r>
            <a:r>
              <a:rPr lang="en-US" sz="2000" i="1" dirty="0" smtClean="0"/>
              <a:t>, etc</a:t>
            </a:r>
            <a:r>
              <a:rPr lang="en-US" sz="2000" i="1" dirty="0" smtClean="0"/>
              <a:t>.,</a:t>
            </a:r>
          </a:p>
          <a:p>
            <a:pPr algn="just" rtl="0">
              <a:buNone/>
            </a:pPr>
            <a:endParaRPr lang="en-US" sz="2000" i="1" dirty="0" smtClean="0"/>
          </a:p>
          <a:p>
            <a:pPr algn="just" rtl="0">
              <a:buNone/>
            </a:pPr>
            <a:endParaRPr lang="ar-IQ" sz="2000" dirty="0"/>
          </a:p>
        </p:txBody>
      </p:sp>
      <p:pic>
        <p:nvPicPr>
          <p:cNvPr id="1026" name="Picture 2" descr="C:\Users\InteL\Desktop\istockphoto-618194078-612x612.jpg"/>
          <p:cNvPicPr>
            <a:picLocks noChangeAspect="1" noChangeArrowheads="1"/>
          </p:cNvPicPr>
          <p:nvPr/>
        </p:nvPicPr>
        <p:blipFill>
          <a:blip r:embed="rId2" cstate="print"/>
          <a:srcRect/>
          <a:stretch>
            <a:fillRect/>
          </a:stretch>
        </p:blipFill>
        <p:spPr bwMode="auto">
          <a:xfrm>
            <a:off x="6948264" y="1412776"/>
            <a:ext cx="2016224" cy="17281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70000" lnSpcReduction="20000"/>
          </a:bodyPr>
          <a:lstStyle/>
          <a:p>
            <a:pPr algn="l" rtl="0">
              <a:buNone/>
            </a:pPr>
            <a:r>
              <a:rPr lang="en-US" b="1" i="1" dirty="0" smtClean="0"/>
              <a:t>Materials:</a:t>
            </a:r>
          </a:p>
          <a:p>
            <a:pPr algn="l" rtl="0">
              <a:buNone/>
            </a:pPr>
            <a:r>
              <a:rPr lang="en-US" dirty="0" smtClean="0"/>
              <a:t>1. Fat free glass slides.</a:t>
            </a:r>
          </a:p>
          <a:p>
            <a:pPr algn="l" rtl="0">
              <a:buNone/>
            </a:pPr>
            <a:r>
              <a:rPr lang="en-US" dirty="0" smtClean="0"/>
              <a:t>2. Pure colonies of suspected strain.</a:t>
            </a:r>
          </a:p>
          <a:p>
            <a:pPr algn="l" rtl="0">
              <a:buNone/>
            </a:pPr>
            <a:r>
              <a:rPr lang="en-US" dirty="0" smtClean="0"/>
              <a:t>3. Diagnostic </a:t>
            </a:r>
            <a:r>
              <a:rPr lang="en-US" dirty="0" err="1" smtClean="0"/>
              <a:t>antisera</a:t>
            </a:r>
            <a:r>
              <a:rPr lang="en-US" dirty="0" smtClean="0"/>
              <a:t>.</a:t>
            </a:r>
          </a:p>
          <a:p>
            <a:pPr algn="l" rtl="0">
              <a:buNone/>
            </a:pPr>
            <a:r>
              <a:rPr lang="en-US" dirty="0" smtClean="0"/>
              <a:t>4. Sterile saline.</a:t>
            </a:r>
          </a:p>
          <a:p>
            <a:pPr algn="l" rtl="0">
              <a:buNone/>
            </a:pPr>
            <a:r>
              <a:rPr lang="en-US" b="1" i="1" dirty="0" smtClean="0"/>
              <a:t>Technique:</a:t>
            </a:r>
          </a:p>
          <a:p>
            <a:pPr algn="l" rtl="0">
              <a:buNone/>
            </a:pPr>
            <a:r>
              <a:rPr lang="en-US" dirty="0" smtClean="0"/>
              <a:t>1. Make a suspension of the smooth colonies in saline on one end of the slide,</a:t>
            </a:r>
          </a:p>
          <a:p>
            <a:pPr algn="l" rtl="0">
              <a:buNone/>
            </a:pPr>
            <a:r>
              <a:rPr lang="en-US" dirty="0" smtClean="0"/>
              <a:t>and on the other end make a control from suspension only.</a:t>
            </a:r>
          </a:p>
          <a:p>
            <a:pPr algn="l" rtl="0">
              <a:buNone/>
            </a:pPr>
            <a:r>
              <a:rPr lang="en-US" dirty="0" smtClean="0"/>
              <a:t>2. Add 2 drops of corresponding </a:t>
            </a:r>
            <a:r>
              <a:rPr lang="en-US" dirty="0" err="1" smtClean="0"/>
              <a:t>antisera</a:t>
            </a:r>
            <a:r>
              <a:rPr lang="en-US" dirty="0" smtClean="0"/>
              <a:t> to the suspension.</a:t>
            </a:r>
          </a:p>
          <a:p>
            <a:pPr algn="l" rtl="0">
              <a:buNone/>
            </a:pPr>
            <a:r>
              <a:rPr lang="en-US" dirty="0" smtClean="0"/>
              <a:t>3. Read the result within one minute after continuous shaking.</a:t>
            </a:r>
          </a:p>
          <a:p>
            <a:pPr algn="l" rtl="0">
              <a:buNone/>
            </a:pPr>
            <a:r>
              <a:rPr lang="en-US" b="1" dirty="0" smtClean="0"/>
              <a:t>B- Whole blood agglutination test: for</a:t>
            </a:r>
          </a:p>
          <a:p>
            <a:pPr algn="l" rtl="0">
              <a:buNone/>
            </a:pPr>
            <a:r>
              <a:rPr lang="en-US" dirty="0" smtClean="0"/>
              <a:t>Identification of blood group and some poultry diseases.</a:t>
            </a:r>
          </a:p>
          <a:p>
            <a:pPr algn="l" rtl="0">
              <a:buNone/>
            </a:pPr>
            <a:r>
              <a:rPr lang="en-US" b="1" i="1" dirty="0" smtClean="0"/>
              <a:t>Materials:</a:t>
            </a:r>
          </a:p>
          <a:p>
            <a:pPr algn="l" rtl="0">
              <a:buNone/>
            </a:pPr>
            <a:r>
              <a:rPr lang="en-US" dirty="0" smtClean="0"/>
              <a:t>1.Agglutination plate.</a:t>
            </a:r>
          </a:p>
          <a:p>
            <a:pPr algn="l" rtl="0">
              <a:buNone/>
            </a:pPr>
            <a:r>
              <a:rPr lang="en-US" dirty="0" smtClean="0"/>
              <a:t>2.One drop of fresh blood.</a:t>
            </a:r>
          </a:p>
          <a:p>
            <a:pPr algn="l" rtl="0">
              <a:buNone/>
            </a:pPr>
            <a:r>
              <a:rPr lang="en-US" dirty="0" smtClean="0"/>
              <a:t>3.Stained antigen.</a:t>
            </a:r>
          </a:p>
          <a:p>
            <a:pPr algn="l" rtl="0">
              <a:buNone/>
            </a:pPr>
            <a:r>
              <a:rPr lang="en-US" b="1" i="1" dirty="0" smtClean="0"/>
              <a:t>Result:</a:t>
            </a:r>
          </a:p>
          <a:p>
            <a:pPr algn="l" rtl="0">
              <a:buNone/>
            </a:pPr>
            <a:r>
              <a:rPr lang="en-US" dirty="0" smtClean="0"/>
              <a:t>1.Clumping and agglutination within one minute is a positive result.</a:t>
            </a:r>
          </a:p>
          <a:p>
            <a:pPr algn="l" rtl="0">
              <a:buNone/>
            </a:pPr>
            <a:r>
              <a:rPr lang="en-US" dirty="0" smtClean="0"/>
              <a:t>2.Suspension with regular turbidity is a negative result.</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3344</TotalTime>
  <Words>1473</Words>
  <Application>Microsoft Office PowerPoint</Application>
  <PresentationFormat>عرض على الشاشة (3:4)‏</PresentationFormat>
  <Paragraphs>119</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تدفق</vt:lpstr>
      <vt:lpstr>Serological test</vt:lpstr>
      <vt:lpstr>Immunoglobulins</vt:lpstr>
      <vt:lpstr>Immunoglobulin classes </vt:lpstr>
      <vt:lpstr>2- Immunoglobulin G (IgG)</vt:lpstr>
      <vt:lpstr>الشريحة 5</vt:lpstr>
      <vt:lpstr>5-Immunoglobulin D</vt:lpstr>
      <vt:lpstr>The complement fixation test</vt:lpstr>
      <vt:lpstr>Agglutination type of Tests </vt:lpstr>
      <vt:lpstr>الشريحة 9</vt:lpstr>
      <vt:lpstr>(2) Tube agglutination method "slow method"</vt:lpstr>
      <vt:lpstr>الشريحة 11</vt:lpstr>
      <vt:lpstr>Precipitation Test:</vt:lpstr>
      <vt:lpstr>ELISA (enzyme-linked immunosorbent assay)</vt:lpstr>
      <vt:lpstr>For general ELISA reference only. </vt:lpstr>
      <vt:lpstr>الشريحة 15</vt:lpstr>
      <vt:lpstr>There are different types of Elisa test:</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InteL</dc:creator>
  <cp:lastModifiedBy>InteL</cp:lastModifiedBy>
  <cp:revision>76</cp:revision>
  <dcterms:created xsi:type="dcterms:W3CDTF">2021-06-11T14:22:22Z</dcterms:created>
  <dcterms:modified xsi:type="dcterms:W3CDTF">2021-08-13T15:11:09Z</dcterms:modified>
</cp:coreProperties>
</file>